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779"/>
  </p:normalViewPr>
  <p:slideViewPr>
    <p:cSldViewPr snapToGrid="0" snapToObjects="1">
      <p:cViewPr>
        <p:scale>
          <a:sx n="90" d="100"/>
          <a:sy n="90" d="100"/>
        </p:scale>
        <p:origin x="44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492789807524059"/>
          <c:y val="0.0203703703703704"/>
          <c:w val="0.848650153105862"/>
          <c:h val="0.848901137357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时间</c:v>
                </c:pt>
              </c:strCache>
            </c:strRef>
          </c:tx>
          <c:spPr>
            <a:solidFill>
              <a:srgbClr val="6FA955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飞机</c:v>
                </c:pt>
                <c:pt idx="1">
                  <c:v>高铁</c:v>
                </c:pt>
                <c:pt idx="2">
                  <c:v>火车</c:v>
                </c:pt>
                <c:pt idx="3">
                  <c:v>船</c:v>
                </c:pt>
                <c:pt idx="4">
                  <c:v>骑马</c:v>
                </c:pt>
                <c:pt idx="5">
                  <c:v>走路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20.0</c:v>
                </c:pt>
                <c:pt idx="1">
                  <c:v>25.0</c:v>
                </c:pt>
                <c:pt idx="2">
                  <c:v>60.0</c:v>
                </c:pt>
                <c:pt idx="3">
                  <c:v>90.0</c:v>
                </c:pt>
                <c:pt idx="4">
                  <c:v>120.0</c:v>
                </c:pt>
                <c:pt idx="5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价格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飞机</c:v>
                </c:pt>
                <c:pt idx="1">
                  <c:v>高铁</c:v>
                </c:pt>
                <c:pt idx="2">
                  <c:v>火车</c:v>
                </c:pt>
                <c:pt idx="3">
                  <c:v>船</c:v>
                </c:pt>
                <c:pt idx="4">
                  <c:v>骑马</c:v>
                </c:pt>
                <c:pt idx="5">
                  <c:v>走路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135.0</c:v>
                </c:pt>
                <c:pt idx="1">
                  <c:v>90.0</c:v>
                </c:pt>
                <c:pt idx="2">
                  <c:v>60.0</c:v>
                </c:pt>
                <c:pt idx="3">
                  <c:v>40.0</c:v>
                </c:pt>
                <c:pt idx="4">
                  <c:v>20.0</c:v>
                </c:pt>
                <c:pt idx="5">
                  <c:v>10.0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舒服shūfu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>
              <a:solidFill>
                <a:srgbClr val="F79646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飞机</c:v>
                </c:pt>
                <c:pt idx="1">
                  <c:v>高铁</c:v>
                </c:pt>
                <c:pt idx="2">
                  <c:v>火车</c:v>
                </c:pt>
                <c:pt idx="3">
                  <c:v>船</c:v>
                </c:pt>
                <c:pt idx="4">
                  <c:v>骑马</c:v>
                </c:pt>
                <c:pt idx="5">
                  <c:v>走路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100.0</c:v>
                </c:pt>
                <c:pt idx="1">
                  <c:v>80.0</c:v>
                </c:pt>
                <c:pt idx="2">
                  <c:v>50.0</c:v>
                </c:pt>
                <c:pt idx="3">
                  <c:v>30.0</c:v>
                </c:pt>
                <c:pt idx="4">
                  <c:v>25.0</c:v>
                </c:pt>
                <c:pt idx="5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8221472"/>
        <c:axId val="2093648832"/>
        <c:axId val="0"/>
      </c:bar3DChart>
      <c:catAx>
        <c:axId val="206822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000" b="1">
                <a:latin typeface="华文楷体"/>
                <a:ea typeface="华文楷体"/>
                <a:cs typeface="华文楷体"/>
              </a:defRPr>
            </a:pPr>
            <a:endParaRPr lang="en-US"/>
          </a:p>
        </c:txPr>
        <c:crossAx val="2093648832"/>
        <c:crosses val="autoZero"/>
        <c:auto val="1"/>
        <c:lblAlgn val="ctr"/>
        <c:lblOffset val="100"/>
        <c:noMultiLvlLbl val="0"/>
      </c:catAx>
      <c:valAx>
        <c:axId val="2093648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82214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500" b="1">
                <a:latin typeface="华文楷体"/>
                <a:ea typeface="华文楷体"/>
                <a:cs typeface="华文楷体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500" b="1">
                <a:latin typeface="华文楷体"/>
                <a:ea typeface="华文楷体"/>
                <a:cs typeface="华文楷体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500" b="1">
                <a:latin typeface="华文楷体"/>
                <a:ea typeface="华文楷体"/>
                <a:cs typeface="华文楷体"/>
              </a:defRPr>
            </a:pPr>
            <a:endParaRPr lang="en-US"/>
          </a:p>
        </c:txPr>
      </c:legendEntry>
      <c:layout>
        <c:manualLayout>
          <c:xMode val="edge"/>
          <c:yMode val="edge"/>
          <c:x val="0.780519396084664"/>
          <c:y val="0.240681373161688"/>
          <c:w val="0.219480603915336"/>
          <c:h val="0.365382243886181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12E29D-1018-7F4E-9167-462B0BF960A3}" type="datetimeFigureOut">
              <a:rPr lang="zh-CN" altLang="en-US"/>
              <a:pPr>
                <a:defRPr/>
              </a:pPr>
              <a:t>17/4/30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273BAE-A947-274E-BA6F-4AB18ECA09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198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AA0F5-3960-D446-A587-3B4351D732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FD29-2822-484F-90A8-F7BE819BA1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4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75250-5907-8142-8B7B-8C4C5CC5FA74}" type="datetimeFigureOut">
              <a:rPr lang="zh-CN" altLang="en-US"/>
              <a:pPr>
                <a:defRPr/>
              </a:pPr>
              <a:t>17/4/30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0B343-EB1C-464E-B9DB-DE34AEE943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8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8E9E9-7CDC-DB4D-8008-5F6625FC9875}" type="datetimeFigureOut">
              <a:rPr lang="zh-CN" altLang="en-US"/>
              <a:pPr>
                <a:defRPr/>
              </a:pPr>
              <a:t>17/4/30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EF599-2E80-ED48-B0D4-B69F50E561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20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23562-FB91-0B43-A165-70EBFACE6ED6}" type="datetimeFigureOut">
              <a:rPr lang="zh-CN" altLang="en-US"/>
              <a:pPr>
                <a:defRPr/>
              </a:pPr>
              <a:t>17/4/30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07E3-809E-B345-A157-D212B33648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25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8D38A-B210-B74F-ADA4-613C7A185138}" type="datetimeFigureOut">
              <a:rPr lang="zh-CN" altLang="en-US"/>
              <a:pPr>
                <a:defRPr/>
              </a:pPr>
              <a:t>17/4/30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019F6-19B8-B247-BF28-9BFCC5E35B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72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8627B-C3C5-E641-B3EC-51E20C6AFFEC}" type="datetimeFigureOut">
              <a:rPr lang="zh-CN" altLang="en-US"/>
              <a:pPr>
                <a:defRPr/>
              </a:pPr>
              <a:t>17/4/30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098C-A537-EC48-A076-7D59745C41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2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0EC22-5DB9-AD41-90B9-76B83BB75C6D}" type="datetimeFigureOut">
              <a:rPr lang="zh-CN" altLang="en-US"/>
              <a:pPr>
                <a:defRPr/>
              </a:pPr>
              <a:t>17/4/30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0226-D10C-A94B-873A-B0539ADCD9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98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352B-9055-394A-A7C6-E45E5B613305}" type="datetimeFigureOut">
              <a:rPr lang="zh-CN" altLang="en-US"/>
              <a:pPr>
                <a:defRPr/>
              </a:pPr>
              <a:t>17/4/30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69C72-BCB4-3643-92CA-9A65ECEC5A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17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13135-AD04-4C4B-ABD4-075F82A4FC8D}" type="datetimeFigureOut">
              <a:rPr lang="zh-CN" altLang="en-US"/>
              <a:pPr>
                <a:defRPr/>
              </a:pPr>
              <a:t>17/4/30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D341B-C798-8647-86F7-E774ADB1AF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93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E6F0-4173-B64D-B1B2-8F58E5309C5F}" type="datetimeFigureOut">
              <a:rPr lang="zh-CN" altLang="en-US"/>
              <a:pPr>
                <a:defRPr/>
              </a:pPr>
              <a:t>17/4/30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EAF34-026C-644C-986C-E62714FB05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69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C949-A673-2948-BA45-468ED27A88AE}" type="datetimeFigureOut">
              <a:rPr lang="zh-CN" altLang="en-US"/>
              <a:pPr>
                <a:defRPr/>
              </a:pPr>
              <a:t>17/4/30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8A1A-7E63-C64F-8A99-53D5605AAC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49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E77CA-8B59-8E43-9AB0-C0C32FEC5A53}" type="datetimeFigureOut">
              <a:rPr lang="zh-CN" altLang="en-US"/>
              <a:pPr>
                <a:defRPr/>
              </a:pPr>
              <a:t>17/4/30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74B8-0B09-CF44-8BE0-B3F47D9037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8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F5E6EF-F844-E444-98A0-9B29FE1EB585}" type="datetimeFigureOut">
              <a:rPr lang="zh-CN" altLang="en-US"/>
              <a:pPr>
                <a:defRPr/>
              </a:pPr>
              <a:t>17/4/30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089D5B-F2F4-4445-AE9C-C7DC08AAC2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png"/><Relationship Id="rId8" Type="http://schemas.openxmlformats.org/officeDocument/2006/relationships/image" Target="../media/image10.tiff"/><Relationship Id="rId9" Type="http://schemas.openxmlformats.org/officeDocument/2006/relationships/image" Target="../media/image11.png"/><Relationship Id="rId10" Type="http://schemas.openxmlformats.org/officeDocument/2006/relationships/image" Target="../media/image12.tiff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tiff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7.tiff"/><Relationship Id="rId7" Type="http://schemas.openxmlformats.org/officeDocument/2006/relationships/image" Target="../media/image8.tiff"/><Relationship Id="rId8" Type="http://schemas.openxmlformats.org/officeDocument/2006/relationships/image" Target="../media/image9.png"/><Relationship Id="rId9" Type="http://schemas.openxmlformats.org/officeDocument/2006/relationships/image" Target="../media/image10.tiff"/><Relationship Id="rId10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4.png"/><Relationship Id="rId8" Type="http://schemas.openxmlformats.org/officeDocument/2006/relationships/image" Target="../media/image5.tiff"/><Relationship Id="rId9" Type="http://schemas.openxmlformats.org/officeDocument/2006/relationships/image" Target="../media/image9.png"/><Relationship Id="rId10" Type="http://schemas.openxmlformats.org/officeDocument/2006/relationships/image" Target="../media/image11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How to Get There?</a:t>
            </a:r>
            <a:b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  <a:sym typeface="Arial"/>
              </a:rPr>
              <a:t>怎么去</a:t>
            </a:r>
            <a:r>
              <a:rPr lang="en-US" b="1" i="0" u="none" strike="noStrike" cap="none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  <a:sym typeface="Arial"/>
              </a:rPr>
              <a:t>？</a:t>
            </a:r>
            <a:endParaRPr lang="en-US" dirty="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4" name="Shape 216"/>
          <p:cNvSpPr txBox="1"/>
          <p:nvPr/>
        </p:nvSpPr>
        <p:spPr>
          <a:xfrm>
            <a:off x="333375" y="4514851"/>
            <a:ext cx="6172200" cy="809624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lIns="51431" tIns="25706" rIns="51431" bIns="25706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</a:pPr>
            <a:endParaRPr lang="en-US" sz="2025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51431" tIns="25706" rIns="51431" bIns="25706" numCol="1" anchor="t" anchorCtr="0" compatLnSpc="1">
            <a:prstTxWarp prst="textNoShape">
              <a:avLst/>
            </a:prstTxWarp>
            <a:noAutofit/>
          </a:bodyPr>
          <a:lstStyle/>
          <a:p>
            <a:pPr marL="257175" indent="-257175"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</a:pPr>
            <a:r>
              <a:rPr lang="en-US" sz="1800" b="1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Lesson </a:t>
            </a:r>
            <a:r>
              <a:rPr lang="en-US" sz="1800" b="1" dirty="0" smtClean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4: Elaboration</a:t>
            </a:r>
            <a:endParaRPr lang="en-US" sz="1800" b="1" dirty="0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Shape 2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686" y="4179689"/>
            <a:ext cx="2734628" cy="122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0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Scenario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i="1" dirty="0"/>
              <a:t>Tang Seng</a:t>
            </a:r>
            <a:r>
              <a:rPr lang="en-US" sz="1800" dirty="0"/>
              <a:t> and his four disciples, </a:t>
            </a:r>
            <a:r>
              <a:rPr lang="en-US" sz="1800" i="1" dirty="0"/>
              <a:t>Sun </a:t>
            </a:r>
            <a:r>
              <a:rPr lang="en-US" sz="1800" i="1" dirty="0" err="1"/>
              <a:t>Wukong</a:t>
            </a:r>
            <a:r>
              <a:rPr lang="en-US" sz="1800" dirty="0"/>
              <a:t> ‘Monkey’, </a:t>
            </a:r>
            <a:r>
              <a:rPr lang="en-US" sz="1800" i="1" dirty="0"/>
              <a:t>Zhu </a:t>
            </a:r>
            <a:r>
              <a:rPr lang="en-US" sz="1800" i="1" dirty="0" err="1"/>
              <a:t>Bajie</a:t>
            </a:r>
            <a:r>
              <a:rPr lang="en-US" sz="1800" dirty="0"/>
              <a:t> ‘</a:t>
            </a:r>
            <a:r>
              <a:rPr lang="en-US" sz="1800" dirty="0" err="1"/>
              <a:t>Pigsy</a:t>
            </a:r>
            <a:r>
              <a:rPr lang="en-US" sz="1800" dirty="0"/>
              <a:t>’, </a:t>
            </a:r>
            <a:r>
              <a:rPr lang="en-US" sz="1800" i="1" dirty="0"/>
              <a:t>Sha Seng</a:t>
            </a:r>
            <a:r>
              <a:rPr lang="en-US" sz="1800" dirty="0"/>
              <a:t> ‘Friar Sand’ and </a:t>
            </a:r>
            <a:r>
              <a:rPr lang="en-US" sz="1800" i="1" dirty="0"/>
              <a:t>Bai </a:t>
            </a:r>
            <a:r>
              <a:rPr lang="en-US" sz="1800" i="1" dirty="0" err="1"/>
              <a:t>Longma</a:t>
            </a:r>
            <a:r>
              <a:rPr lang="en-US" sz="1800" dirty="0"/>
              <a:t> ‘White Dragon Horse’, time travelled to modern China. Unlike the legendary pilgrimage of going through many trials and much suffering to travel to the </a:t>
            </a:r>
            <a:r>
              <a:rPr lang="en-US" sz="1800" i="1" dirty="0" err="1"/>
              <a:t>Xitian</a:t>
            </a:r>
            <a:r>
              <a:rPr lang="en-US" sz="1800" i="1" dirty="0"/>
              <a:t> </a:t>
            </a:r>
            <a:r>
              <a:rPr lang="en-US" sz="1800" dirty="0"/>
              <a:t>‘Western Regions’ to obtain Buddhist sacred texts, they have to travel to the </a:t>
            </a:r>
            <a:r>
              <a:rPr lang="en-US" sz="1800" i="1" dirty="0" err="1"/>
              <a:t>Xitian</a:t>
            </a:r>
            <a:r>
              <a:rPr lang="en-US" sz="1800" i="1" dirty="0"/>
              <a:t> University </a:t>
            </a:r>
            <a:r>
              <a:rPr lang="en-US" sz="1800" dirty="0"/>
              <a:t>as a group in </a:t>
            </a:r>
            <a:r>
              <a:rPr lang="en-US" sz="1800" dirty="0"/>
              <a:t>order to </a:t>
            </a:r>
            <a:r>
              <a:rPr lang="en-US" sz="1800" dirty="0"/>
              <a:t>complete their respective professional goals. In this life, </a:t>
            </a:r>
            <a:r>
              <a:rPr lang="en-US" sz="1800" i="1" dirty="0"/>
              <a:t>Tang Seng</a:t>
            </a:r>
            <a:r>
              <a:rPr lang="en-US" sz="1800" dirty="0"/>
              <a:t> is still a professor with the other four as his students. Since his students have different personalities, they have distinctive preferences for transportation means. 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Your tasks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Work in groups and </a:t>
            </a:r>
            <a:r>
              <a:rPr lang="en-US" dirty="0" smtClean="0"/>
              <a:t>perform the skit your group has come up with </a:t>
            </a:r>
            <a:r>
              <a:rPr lang="en-US" dirty="0"/>
              <a:t>about </a:t>
            </a:r>
            <a:r>
              <a:rPr lang="en-US" dirty="0" smtClean="0"/>
              <a:t>how </a:t>
            </a:r>
            <a:r>
              <a:rPr lang="en-US" dirty="0"/>
              <a:t>to travel from Beijing (where they are now) to India (where </a:t>
            </a:r>
            <a:r>
              <a:rPr lang="en-US" dirty="0" err="1"/>
              <a:t>Xitian</a:t>
            </a:r>
            <a:r>
              <a:rPr lang="en-US" dirty="0"/>
              <a:t> University locates). Make sure to </a:t>
            </a:r>
            <a:r>
              <a:rPr lang="en-US" dirty="0" smtClean="0"/>
              <a:t>act out your role according to personal traits of the character.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After </a:t>
            </a:r>
            <a:r>
              <a:rPr lang="en-US" dirty="0"/>
              <a:t>watching other groups’ performances, </a:t>
            </a:r>
            <a:r>
              <a:rPr lang="en-US" dirty="0" smtClean="0"/>
              <a:t>make </a:t>
            </a:r>
            <a:r>
              <a:rPr lang="en-US" dirty="0"/>
              <a:t>comparisons and defend </a:t>
            </a:r>
            <a:r>
              <a:rPr lang="en-US" dirty="0" smtClean="0"/>
              <a:t>your suggestions </a:t>
            </a:r>
            <a:r>
              <a:rPr lang="en-US" dirty="0"/>
              <a:t>with simple reasons.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283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Did you consider the following factors?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87388"/>
            <a:ext cx="4650806" cy="256303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63" y="2787388"/>
            <a:ext cx="3450678" cy="2571608"/>
          </a:xfrm>
        </p:spPr>
      </p:pic>
    </p:spTree>
    <p:extLst>
      <p:ext uri="{BB962C8B-B14F-4D97-AF65-F5344CB8AC3E}">
        <p14:creationId xmlns:p14="http://schemas.microsoft.com/office/powerpoint/2010/main" val="45413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Did you consider the following factors?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2057401"/>
          <a:ext cx="6262852" cy="364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927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48" y="2108241"/>
          <a:ext cx="5795609" cy="382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963"/>
                <a:gridCol w="1229627"/>
                <a:gridCol w="1641019"/>
              </a:tblGrid>
              <a:tr h="70866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100" dirty="0" smtClean="0">
                          <a:solidFill>
                            <a:srgbClr val="00206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>对比：好的地方，</a:t>
                      </a:r>
                      <a:r>
                        <a:rPr lang="en-US" altLang="zh-CN" sz="2100" dirty="0" smtClean="0">
                          <a:solidFill>
                            <a:srgbClr val="00206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/>
                      </a:r>
                      <a:br>
                        <a:rPr lang="en-US" altLang="zh-CN" sz="2100" dirty="0" smtClean="0">
                          <a:solidFill>
                            <a:srgbClr val="00206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</a:br>
                      <a:r>
                        <a:rPr lang="zh-CN" altLang="en-US" sz="2100" dirty="0" smtClean="0">
                          <a:solidFill>
                            <a:srgbClr val="00206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>            不好的地方</a:t>
                      </a:r>
                      <a:endParaRPr lang="en-US" sz="2100" dirty="0">
                        <a:solidFill>
                          <a:srgbClr val="002060"/>
                        </a:solidFill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rgbClr val="C0000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>又</a:t>
                      </a:r>
                      <a:endParaRPr lang="en-US" sz="2100" dirty="0">
                        <a:solidFill>
                          <a:srgbClr val="C00000"/>
                        </a:solidFill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rgbClr val="C0000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>又</a:t>
                      </a:r>
                      <a:endParaRPr lang="en-US" sz="2100" dirty="0">
                        <a:solidFill>
                          <a:srgbClr val="C00000"/>
                        </a:solidFill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</a:tr>
              <a:tr h="623840"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</a:tr>
              <a:tr h="623840"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</a:tr>
              <a:tr h="623840"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</a:tr>
              <a:tr h="623840"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</a:tr>
              <a:tr h="623840"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5" name="Regular Pentagon 4"/>
          <p:cNvSpPr/>
          <p:nvPr/>
        </p:nvSpPr>
        <p:spPr>
          <a:xfrm>
            <a:off x="6680760" y="2139602"/>
            <a:ext cx="977734" cy="666398"/>
          </a:xfrm>
          <a:prstGeom prst="pen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 dirty="0"/>
              <a:t>快</a:t>
            </a:r>
            <a:endParaRPr lang="en-US" sz="1500" b="1" dirty="0"/>
          </a:p>
        </p:txBody>
      </p:sp>
      <p:sp>
        <p:nvSpPr>
          <p:cNvPr id="6" name="Regular Pentagon 5"/>
          <p:cNvSpPr/>
          <p:nvPr/>
        </p:nvSpPr>
        <p:spPr>
          <a:xfrm>
            <a:off x="7858929" y="2141791"/>
            <a:ext cx="977734" cy="666398"/>
          </a:xfrm>
          <a:prstGeom prst="pentagon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 dirty="0"/>
              <a:t>慢</a:t>
            </a:r>
            <a:endParaRPr lang="en-US" sz="1500" b="1" dirty="0"/>
          </a:p>
        </p:txBody>
      </p:sp>
      <p:sp>
        <p:nvSpPr>
          <p:cNvPr id="7" name="Regular Pentagon 6"/>
          <p:cNvSpPr/>
          <p:nvPr/>
        </p:nvSpPr>
        <p:spPr>
          <a:xfrm>
            <a:off x="6672110" y="3704653"/>
            <a:ext cx="977734" cy="666398"/>
          </a:xfrm>
          <a:prstGeom prst="pen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Shūfu</a:t>
            </a:r>
            <a:endParaRPr lang="en-US" sz="1500" b="1" dirty="0"/>
          </a:p>
        </p:txBody>
      </p:sp>
      <p:sp>
        <p:nvSpPr>
          <p:cNvPr id="8" name="Regular Pentagon 7"/>
          <p:cNvSpPr/>
          <p:nvPr/>
        </p:nvSpPr>
        <p:spPr>
          <a:xfrm>
            <a:off x="7839366" y="3704652"/>
            <a:ext cx="977734" cy="666398"/>
          </a:xfrm>
          <a:prstGeom prst="pentagon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/>
              <a:t>Lèi</a:t>
            </a:r>
            <a:endParaRPr lang="en-US" sz="1500" b="1" dirty="0"/>
          </a:p>
        </p:txBody>
      </p:sp>
      <p:sp>
        <p:nvSpPr>
          <p:cNvPr id="9" name="Regular Pentagon 8"/>
          <p:cNvSpPr/>
          <p:nvPr/>
        </p:nvSpPr>
        <p:spPr>
          <a:xfrm>
            <a:off x="6646940" y="4470920"/>
            <a:ext cx="977734" cy="666398"/>
          </a:xfrm>
          <a:prstGeom prst="pen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 dirty="0"/>
              <a:t>学</a:t>
            </a:r>
            <a:r>
              <a:rPr lang="en-US" altLang="zh-CN" sz="1500" b="1" dirty="0"/>
              <a:t/>
            </a:r>
            <a:br>
              <a:rPr lang="en-US" altLang="zh-CN" sz="1500" b="1" dirty="0"/>
            </a:br>
            <a:r>
              <a:rPr lang="zh-CN" altLang="en-US" sz="1500" b="1" dirty="0"/>
              <a:t>知识</a:t>
            </a:r>
            <a:endParaRPr lang="en-US" sz="1500" b="1" dirty="0"/>
          </a:p>
        </p:txBody>
      </p:sp>
      <p:sp>
        <p:nvSpPr>
          <p:cNvPr id="10" name="Regular Pentagon 9"/>
          <p:cNvSpPr/>
          <p:nvPr/>
        </p:nvSpPr>
        <p:spPr>
          <a:xfrm>
            <a:off x="7850652" y="4470920"/>
            <a:ext cx="977734" cy="666398"/>
          </a:xfrm>
          <a:prstGeom prst="pentagon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 dirty="0"/>
              <a:t>有</a:t>
            </a:r>
            <a:r>
              <a:rPr lang="en-US" sz="1500" b="1" dirty="0" err="1"/>
              <a:t>fēng</a:t>
            </a:r>
            <a:endParaRPr lang="en-US" sz="1500" b="1" dirty="0"/>
          </a:p>
          <a:p>
            <a:pPr algn="ctr"/>
            <a:endParaRPr lang="en-US" sz="1500" b="1" dirty="0"/>
          </a:p>
        </p:txBody>
      </p:sp>
      <p:sp>
        <p:nvSpPr>
          <p:cNvPr id="11" name="Regular Pentagon 10"/>
          <p:cNvSpPr/>
          <p:nvPr/>
        </p:nvSpPr>
        <p:spPr>
          <a:xfrm>
            <a:off x="6680760" y="5269704"/>
            <a:ext cx="977734" cy="666398"/>
          </a:xfrm>
          <a:prstGeom prst="pen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长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见识</a:t>
            </a:r>
            <a:endParaRPr lang="en-US" sz="1500" b="1" dirty="0"/>
          </a:p>
        </p:txBody>
      </p:sp>
      <p:sp>
        <p:nvSpPr>
          <p:cNvPr id="12" name="Regular Pentagon 11"/>
          <p:cNvSpPr/>
          <p:nvPr/>
        </p:nvSpPr>
        <p:spPr>
          <a:xfrm>
            <a:off x="7858929" y="5269704"/>
            <a:ext cx="977734" cy="666398"/>
          </a:xfrm>
          <a:prstGeom prst="pentagon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/>
              <a:t>Yuǎn</a:t>
            </a:r>
            <a:endParaRPr lang="en-US" sz="1500" b="1" dirty="0"/>
          </a:p>
        </p:txBody>
      </p:sp>
      <p:pic>
        <p:nvPicPr>
          <p:cNvPr id="17" name="Picture 16" descr="47055f74cfaa4cabb52c7e76f32854c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14" y="4647926"/>
            <a:ext cx="695274" cy="574805"/>
          </a:xfrm>
          <a:prstGeom prst="rect">
            <a:avLst/>
          </a:prstGeom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628649" y="1018669"/>
            <a:ext cx="83564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C00000"/>
                </a:solidFill>
              </a:rPr>
              <a:t>Did you consider the following factors?</a:t>
            </a: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8" y="3483147"/>
            <a:ext cx="792038" cy="5298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990" y="4111054"/>
            <a:ext cx="822267" cy="5525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b="8706"/>
          <a:stretch/>
        </p:blipFill>
        <p:spPr>
          <a:xfrm>
            <a:off x="1680838" y="5320461"/>
            <a:ext cx="779829" cy="6156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814" y="4814216"/>
            <a:ext cx="793853" cy="5279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9" y="4088424"/>
            <a:ext cx="596830" cy="5718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l="50031" t="5715" r="7566" b="37751"/>
          <a:stretch/>
        </p:blipFill>
        <p:spPr>
          <a:xfrm>
            <a:off x="1752190" y="3471379"/>
            <a:ext cx="579866" cy="579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2" y="2867657"/>
            <a:ext cx="730108" cy="4891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0990" y="2821222"/>
            <a:ext cx="829677" cy="58950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494167" y="2867656"/>
            <a:ext cx="1047687" cy="501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100" b="1">
                <a:latin typeface="Kaiti TC" charset="-120"/>
                <a:ea typeface="Kaiti TC" charset="-120"/>
                <a:cs typeface="Kaiti TC" charset="-120"/>
              </a:rPr>
              <a:t>走路</a:t>
            </a:r>
            <a:endParaRPr lang="en-US" sz="2100" dirty="0"/>
          </a:p>
        </p:txBody>
      </p:sp>
      <p:sp>
        <p:nvSpPr>
          <p:cNvPr id="33" name="Rectangle 32"/>
          <p:cNvSpPr/>
          <p:nvPr/>
        </p:nvSpPr>
        <p:spPr>
          <a:xfrm>
            <a:off x="2460667" y="3483147"/>
            <a:ext cx="1047687" cy="501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CN" altLang="en-US" sz="2100" b="1">
                <a:latin typeface="Kaiti TC" charset="-120"/>
                <a:ea typeface="Kaiti TC" charset="-120"/>
                <a:cs typeface="Kaiti TC" charset="-120"/>
              </a:rPr>
              <a:t>坐飞机</a:t>
            </a:r>
            <a:endParaRPr lang="en-US" sz="21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77546" y="4145007"/>
            <a:ext cx="880930" cy="501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100" b="1">
                <a:latin typeface="Kaiti TC" charset="-120"/>
                <a:ea typeface="Kaiti TC" charset="-120"/>
                <a:cs typeface="Kaiti TC" charset="-120"/>
              </a:rPr>
              <a:t>坐船</a:t>
            </a:r>
            <a:endParaRPr lang="en-US" sz="21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12653" y="4814215"/>
            <a:ext cx="1061754" cy="501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CN" altLang="en-US" sz="2100" b="1">
                <a:latin typeface="Kaiti TC" charset="-120"/>
                <a:ea typeface="Kaiti TC" charset="-120"/>
                <a:cs typeface="Kaiti TC" charset="-120"/>
              </a:rPr>
              <a:t>坐高铁</a:t>
            </a:r>
            <a:endParaRPr lang="en-US" sz="21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09658" y="5375158"/>
            <a:ext cx="749704" cy="501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100" b="1">
                <a:latin typeface="Kaiti TC" charset="-120"/>
                <a:ea typeface="Kaiti TC" charset="-120"/>
                <a:cs typeface="Kaiti TC" charset="-120"/>
              </a:rPr>
              <a:t>骑马</a:t>
            </a:r>
            <a:endParaRPr lang="en-US" sz="21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37" name="Regular Pentagon 36"/>
          <p:cNvSpPr/>
          <p:nvPr/>
        </p:nvSpPr>
        <p:spPr>
          <a:xfrm>
            <a:off x="6672109" y="2939742"/>
            <a:ext cx="977734" cy="666398"/>
          </a:xfrm>
          <a:prstGeom prst="pen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好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玩儿</a:t>
            </a:r>
            <a:endParaRPr lang="en-US" sz="1500" b="1" dirty="0"/>
          </a:p>
        </p:txBody>
      </p:sp>
      <p:sp>
        <p:nvSpPr>
          <p:cNvPr id="38" name="Regular Pentagon 37"/>
          <p:cNvSpPr/>
          <p:nvPr/>
        </p:nvSpPr>
        <p:spPr>
          <a:xfrm>
            <a:off x="7812399" y="2939742"/>
            <a:ext cx="977734" cy="666398"/>
          </a:xfrm>
          <a:prstGeom prst="pentagon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 dirty="0"/>
              <a:t>不</a:t>
            </a:r>
            <a:r>
              <a:rPr lang="en-US" altLang="zh-CN" sz="1500" b="1" dirty="0" err="1"/>
              <a:t>shūfu</a:t>
            </a:r>
            <a:endParaRPr lang="en-US" sz="1500" b="1" dirty="0"/>
          </a:p>
        </p:txBody>
      </p:sp>
      <p:pic>
        <p:nvPicPr>
          <p:cNvPr id="39" name="Shape 661" descr="horse1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5930" y="5353919"/>
            <a:ext cx="734473" cy="582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Did you consider the following factors?</a:t>
            </a:r>
            <a:endParaRPr lang="en-US" sz="4050" b="1" dirty="0">
              <a:solidFill>
                <a:schemeClr val="tx1">
                  <a:lumMod val="65000"/>
                  <a:lumOff val="35000"/>
                </a:schemeClr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628650" y="2108240"/>
          <a:ext cx="7886701" cy="374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020"/>
                <a:gridCol w="4139663"/>
                <a:gridCol w="2121018"/>
              </a:tblGrid>
              <a:tr h="623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rgbClr val="00206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>人物</a:t>
                      </a:r>
                      <a:endParaRPr lang="en-US" sz="2100" dirty="0">
                        <a:solidFill>
                          <a:srgbClr val="002060"/>
                        </a:solidFill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rgbClr val="00206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>可能的想法</a:t>
                      </a:r>
                      <a:endParaRPr lang="en-US" sz="2100" dirty="0">
                        <a:solidFill>
                          <a:srgbClr val="002060"/>
                        </a:solidFill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rgbClr val="C0000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>为什么？</a:t>
                      </a:r>
                      <a:endParaRPr lang="en-US" sz="2100" dirty="0">
                        <a:solidFill>
                          <a:srgbClr val="C00000"/>
                        </a:solidFill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</a:tr>
              <a:tr h="623840"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</a:tr>
              <a:tr h="623840"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</a:tr>
              <a:tr h="623840"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</a:tr>
              <a:tr h="623840"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</a:tr>
              <a:tr h="623840"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pic>
        <p:nvPicPr>
          <p:cNvPr id="5" name="Picture 4" descr="47055f74cfaa4cabb52c7e76f32854c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723" y="4638096"/>
            <a:ext cx="695274" cy="574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157" y="3473317"/>
            <a:ext cx="792038" cy="529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499" y="4101224"/>
            <a:ext cx="822267" cy="552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8706"/>
          <a:stretch/>
        </p:blipFill>
        <p:spPr>
          <a:xfrm>
            <a:off x="3869347" y="5310631"/>
            <a:ext cx="779829" cy="615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5323" y="4804386"/>
            <a:ext cx="793853" cy="527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08" y="4078594"/>
            <a:ext cx="596830" cy="5718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0031" t="5715" r="7566" b="37751"/>
          <a:stretch/>
        </p:blipFill>
        <p:spPr>
          <a:xfrm>
            <a:off x="3940699" y="3461549"/>
            <a:ext cx="579866" cy="579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51" y="2857827"/>
            <a:ext cx="730108" cy="4891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9499" y="2811391"/>
            <a:ext cx="829677" cy="5895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82676" y="2857826"/>
            <a:ext cx="1047687" cy="501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100" b="1">
                <a:latin typeface="Kaiti TC" charset="-120"/>
                <a:ea typeface="Kaiti TC" charset="-120"/>
                <a:cs typeface="Kaiti TC" charset="-120"/>
              </a:rPr>
              <a:t>走路</a:t>
            </a:r>
            <a:endParaRPr lang="en-US" sz="2100" dirty="0"/>
          </a:p>
        </p:txBody>
      </p:sp>
      <p:sp>
        <p:nvSpPr>
          <p:cNvPr id="15" name="Rectangle 14"/>
          <p:cNvSpPr/>
          <p:nvPr/>
        </p:nvSpPr>
        <p:spPr>
          <a:xfrm>
            <a:off x="4649176" y="3473317"/>
            <a:ext cx="1047687" cy="501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CN" altLang="en-US" sz="2100" b="1">
                <a:latin typeface="Kaiti TC" charset="-120"/>
                <a:ea typeface="Kaiti TC" charset="-120"/>
                <a:cs typeface="Kaiti TC" charset="-120"/>
              </a:rPr>
              <a:t>坐飞机</a:t>
            </a:r>
            <a:endParaRPr lang="en-US" sz="21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6055" y="4135177"/>
            <a:ext cx="880930" cy="501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100" b="1">
                <a:latin typeface="Kaiti TC" charset="-120"/>
                <a:ea typeface="Kaiti TC" charset="-120"/>
                <a:cs typeface="Kaiti TC" charset="-120"/>
              </a:rPr>
              <a:t>坐船</a:t>
            </a:r>
            <a:endParaRPr lang="en-US" sz="21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01162" y="4804385"/>
            <a:ext cx="1061754" cy="501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CN" altLang="en-US" sz="2100" b="1">
                <a:latin typeface="Kaiti TC" charset="-120"/>
                <a:ea typeface="Kaiti TC" charset="-120"/>
                <a:cs typeface="Kaiti TC" charset="-120"/>
              </a:rPr>
              <a:t>坐高铁</a:t>
            </a:r>
            <a:endParaRPr lang="en-US" sz="21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98167" y="5365328"/>
            <a:ext cx="749704" cy="501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100" b="1">
                <a:latin typeface="Kaiti TC" charset="-120"/>
                <a:ea typeface="Kaiti TC" charset="-120"/>
                <a:cs typeface="Kaiti TC" charset="-120"/>
              </a:rPr>
              <a:t>骑马</a:t>
            </a:r>
            <a:endParaRPr lang="en-US" sz="21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19" name="Shape 661" descr="horse1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934439" y="5344089"/>
            <a:ext cx="734473" cy="58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41" y="2842227"/>
            <a:ext cx="562717" cy="6193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91" y="4131472"/>
            <a:ext cx="724369" cy="5393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64" y="4592267"/>
            <a:ext cx="714962" cy="5393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56" y="3492384"/>
            <a:ext cx="714962" cy="5174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58" y="5277725"/>
            <a:ext cx="716760" cy="5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Comparison </a:t>
            </a:r>
            <a:r>
              <a:rPr lang="en-US" smtClean="0">
                <a:solidFill>
                  <a:srgbClr val="C00000"/>
                </a:solidFill>
              </a:rPr>
              <a:t>&amp; Contrast</a:t>
            </a:r>
            <a:endParaRPr lang="en-US">
              <a:solidFill>
                <a:srgbClr val="C00000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628650" y="2093240"/>
          <a:ext cx="7886701" cy="374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020"/>
                <a:gridCol w="2844284"/>
                <a:gridCol w="3416397"/>
              </a:tblGrid>
              <a:tr h="623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rgbClr val="00206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>人物</a:t>
                      </a:r>
                      <a:endParaRPr lang="en-US" sz="2100" dirty="0">
                        <a:solidFill>
                          <a:srgbClr val="002060"/>
                        </a:solidFill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rgbClr val="00206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>我们组的想法</a:t>
                      </a:r>
                      <a:endParaRPr lang="en-US" sz="2100" dirty="0">
                        <a:solidFill>
                          <a:srgbClr val="002060"/>
                        </a:solidFill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rgbClr val="C0000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>别的组的想法</a:t>
                      </a:r>
                      <a:endParaRPr lang="en-US" sz="2100" dirty="0">
                        <a:solidFill>
                          <a:srgbClr val="C00000"/>
                        </a:solidFill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</a:tr>
              <a:tr h="623840"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</a:tr>
              <a:tr h="623840"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</a:tr>
              <a:tr h="623840"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</a:tr>
              <a:tr h="623840"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</a:tr>
              <a:tr h="623840"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en-US" sz="21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41" y="2842227"/>
            <a:ext cx="562717" cy="619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91" y="4131472"/>
            <a:ext cx="724369" cy="5393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64" y="4592267"/>
            <a:ext cx="714962" cy="539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56" y="3492384"/>
            <a:ext cx="714962" cy="5174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58" y="5277725"/>
            <a:ext cx="716760" cy="558557"/>
          </a:xfrm>
          <a:prstGeom prst="rect">
            <a:avLst/>
          </a:prstGeom>
        </p:spPr>
      </p:pic>
      <p:pic>
        <p:nvPicPr>
          <p:cNvPr id="16" name="Picture 15" descr="47055f74cfaa4cabb52c7e76f32854c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1074" y="1263927"/>
            <a:ext cx="695274" cy="5748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5139" y="1329222"/>
            <a:ext cx="792038" cy="5298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19" y="1287217"/>
            <a:ext cx="596830" cy="5718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79" y="1349560"/>
            <a:ext cx="730108" cy="489172"/>
          </a:xfrm>
          <a:prstGeom prst="rect">
            <a:avLst/>
          </a:prstGeom>
        </p:spPr>
      </p:pic>
      <p:pic>
        <p:nvPicPr>
          <p:cNvPr id="20" name="Shape 661" descr="horse1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42392" y="1282051"/>
            <a:ext cx="734473" cy="582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014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4399</TotalTime>
  <Words>275</Words>
  <Application>Microsoft Macintosh PowerPoint</Application>
  <PresentationFormat>On-screen Show (4:3)</PresentationFormat>
  <Paragraphs>43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KaiTi</vt:lpstr>
      <vt:lpstr>Kaiti SC</vt:lpstr>
      <vt:lpstr>Kaiti TC</vt:lpstr>
      <vt:lpstr>宋体</vt:lpstr>
      <vt:lpstr>Arial</vt:lpstr>
      <vt:lpstr>Office Theme</vt:lpstr>
      <vt:lpstr>How to Get There?  怎么去？</vt:lpstr>
      <vt:lpstr>Scenario</vt:lpstr>
      <vt:lpstr>Your tasks</vt:lpstr>
      <vt:lpstr>Did you consider the following factors?</vt:lpstr>
      <vt:lpstr>Did you consider the following factors?</vt:lpstr>
      <vt:lpstr>PowerPoint Presentation</vt:lpstr>
      <vt:lpstr>Did you consider the following factors?</vt:lpstr>
      <vt:lpstr>Comparison &amp; Contrast</vt:lpstr>
    </vt:vector>
  </TitlesOfParts>
  <Company>Shoreline School District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Reading: Posters</dc:title>
  <dc:creator>Shoreline</dc:creator>
  <cp:lastModifiedBy>Meng Yeh</cp:lastModifiedBy>
  <cp:revision>229</cp:revision>
  <dcterms:created xsi:type="dcterms:W3CDTF">2016-07-27T12:52:48Z</dcterms:created>
  <dcterms:modified xsi:type="dcterms:W3CDTF">2017-04-30T14:19:40Z</dcterms:modified>
</cp:coreProperties>
</file>